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Default Extension="xlsx" ContentType="application/vnd.openxmlformats-officedocument.spreadsheetml.sheet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  <p:sldMasterId id="2147483708" r:id="rId4"/>
    <p:sldMasterId id="2147483720" r:id="rId5"/>
    <p:sldMasterId id="2147483744" r:id="rId6"/>
    <p:sldMasterId id="2147483756" r:id="rId7"/>
    <p:sldMasterId id="2147483768" r:id="rId8"/>
    <p:sldMasterId id="2147483780" r:id="rId9"/>
    <p:sldMasterId id="2147483804" r:id="rId10"/>
    <p:sldMasterId id="2147483816" r:id="rId11"/>
    <p:sldMasterId id="2147483840" r:id="rId12"/>
  </p:sldMasterIdLst>
  <p:notesMasterIdLst>
    <p:notesMasterId r:id="rId52"/>
  </p:notesMasterIdLst>
  <p:sldIdLst>
    <p:sldId id="304" r:id="rId13"/>
    <p:sldId id="397" r:id="rId14"/>
    <p:sldId id="399" r:id="rId15"/>
    <p:sldId id="305" r:id="rId16"/>
    <p:sldId id="309" r:id="rId17"/>
    <p:sldId id="311" r:id="rId18"/>
    <p:sldId id="312" r:id="rId19"/>
    <p:sldId id="313" r:id="rId20"/>
    <p:sldId id="320" r:id="rId21"/>
    <p:sldId id="322" r:id="rId22"/>
    <p:sldId id="327" r:id="rId23"/>
    <p:sldId id="269" r:id="rId24"/>
    <p:sldId id="403" r:id="rId25"/>
    <p:sldId id="404" r:id="rId26"/>
    <p:sldId id="405" r:id="rId27"/>
    <p:sldId id="408" r:id="rId28"/>
    <p:sldId id="409" r:id="rId29"/>
    <p:sldId id="410" r:id="rId30"/>
    <p:sldId id="412" r:id="rId31"/>
    <p:sldId id="413" r:id="rId32"/>
    <p:sldId id="414" r:id="rId33"/>
    <p:sldId id="418" r:id="rId34"/>
    <p:sldId id="421" r:id="rId35"/>
    <p:sldId id="422" r:id="rId36"/>
    <p:sldId id="423" r:id="rId37"/>
    <p:sldId id="424" r:id="rId38"/>
    <p:sldId id="426" r:id="rId39"/>
    <p:sldId id="427" r:id="rId40"/>
    <p:sldId id="428" r:id="rId41"/>
    <p:sldId id="429" r:id="rId42"/>
    <p:sldId id="430" r:id="rId43"/>
    <p:sldId id="432" r:id="rId44"/>
    <p:sldId id="433" r:id="rId45"/>
    <p:sldId id="434" r:id="rId46"/>
    <p:sldId id="435" r:id="rId47"/>
    <p:sldId id="437" r:id="rId48"/>
    <p:sldId id="438" r:id="rId49"/>
    <p:sldId id="440" r:id="rId50"/>
    <p:sldId id="398" r:id="rId5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2" autoAdjust="0"/>
    <p:restoredTop sz="94660"/>
  </p:normalViewPr>
  <p:slideViewPr>
    <p:cSldViewPr>
      <p:cViewPr>
        <p:scale>
          <a:sx n="118" d="100"/>
          <a:sy n="118" d="100"/>
        </p:scale>
        <p:origin x="-6" y="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0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solidFill>
                  <a:srgbClr val="002060"/>
                </a:solidFill>
              </a:rPr>
              <a:t>Образование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Высшее</c:v>
                </c:pt>
                <c:pt idx="1">
                  <c:v>Среднее профессиональное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</c:v>
                </c:pt>
                <c:pt idx="1">
                  <c:v>3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/>
            </a:pPr>
            <a:r>
              <a:rPr lang="ru-RU" dirty="0">
                <a:solidFill>
                  <a:srgbClr val="002060"/>
                </a:solidFill>
              </a:rPr>
              <a:t>Педагогический стаж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Педагогический стаж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до 5 лет</c:v>
                </c:pt>
                <c:pt idx="1">
                  <c:v> </c:v>
                </c:pt>
                <c:pt idx="2">
                  <c:v>20 лет и более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</c:ser>
        <c:firstSliceAng val="0"/>
      </c:pieChart>
    </c:plotArea>
    <c:legend>
      <c:legendPos val="r"/>
      <c:legendEntry>
        <c:idx val="1"/>
        <c:delete val="1"/>
      </c:legendEntry>
      <c:layout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D8FD5-8E7B-4B49-8443-5A19F853F568}" type="datetimeFigureOut">
              <a:rPr lang="ru-RU" smtClean="0"/>
              <a:pPr/>
              <a:t>29.04.2025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96BE1-4277-4DA2-98F3-5AB55C5A0E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4072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77082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704862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97239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0735135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576079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620284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111141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816579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5420963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6753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57582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823207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169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49128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60617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3268899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138592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978580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48891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5386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197497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510527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794291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038616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406834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286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5062302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329671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73220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801694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91768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336419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1708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861650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9135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87257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432242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2579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16633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2701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4344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16797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672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27862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1934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81561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1765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874759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08414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6709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0122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72162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12420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85941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969085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23424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93203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95728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34500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984288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8800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63514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26807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47314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6098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3269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191150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88508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96936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821934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1260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590259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65436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386726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068583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28361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3595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87074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41141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240525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4682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00950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05294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43292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99854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933482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338688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57175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3035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70743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7289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324536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783738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599003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84906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6387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84326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85365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50943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041726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365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528778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20896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703422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025266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171485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533468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72599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91173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40745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96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95104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81411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3419645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017190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062080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856588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318785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522622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608132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46396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16C12D-ABF2-4D51-9EBF-4A6C2F07D735}" type="datetimeFigureOut">
              <a:rPr lang="ru-RU" smtClean="0"/>
              <a:pPr/>
              <a:t>29.04.2025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475AB29-1634-4FAE-9044-DD6F52C2F14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619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8184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4840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958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9848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063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847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2775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13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218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AFCAF6F-31F0-48EA-A1D4-55635E0F47C8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29.04.2025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26398E0-7265-417F-BF85-46A28CE8B087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4053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32240" y="5373216"/>
            <a:ext cx="1746717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460432" cy="1080120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800" dirty="0"/>
              <a:t>м</a:t>
            </a:r>
            <a:r>
              <a:rPr lang="ru-RU" sz="1800" dirty="0" smtClean="0"/>
              <a:t>униципальное казённое общеобразовательное учреждение </a:t>
            </a:r>
            <a:br>
              <a:rPr lang="ru-RU" sz="1800" dirty="0" smtClean="0"/>
            </a:br>
            <a:r>
              <a:rPr lang="ru-RU" sz="1800" dirty="0" smtClean="0"/>
              <a:t>«Северная основная школа» </a:t>
            </a:r>
            <a:br>
              <a:rPr lang="ru-RU" sz="1800" dirty="0" smtClean="0"/>
            </a:br>
            <a:r>
              <a:rPr lang="ru-RU" sz="1800" dirty="0" err="1" smtClean="0"/>
              <a:t>Светлоярского</a:t>
            </a:r>
            <a:r>
              <a:rPr lang="ru-RU" sz="1800" dirty="0" smtClean="0"/>
              <a:t> муниципального района Волгоградской области</a:t>
            </a: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 rot="20866966">
            <a:off x="451825" y="1469074"/>
            <a:ext cx="3423218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Публичный отчёт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з</a:t>
            </a:r>
            <a:r>
              <a:rPr lang="ru-RU" sz="2800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а 2023-2024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учебный год</a:t>
            </a:r>
          </a:p>
        </p:txBody>
      </p:sp>
      <p:pic>
        <p:nvPicPr>
          <p:cNvPr id="8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556792"/>
            <a:ext cx="504056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6467228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978005423"/>
              </p:ext>
            </p:extLst>
          </p:nvPr>
        </p:nvGraphicFramePr>
        <p:xfrm>
          <a:off x="87882" y="620688"/>
          <a:ext cx="4104456" cy="3535339"/>
        </p:xfrm>
        <a:graphic>
          <a:graphicData uri="http://schemas.openxmlformats.org/drawingml/2006/table">
            <a:tbl>
              <a:tblPr firstRow="1" firstCol="1" bandRow="1"/>
              <a:tblGrid>
                <a:gridCol w="667694"/>
                <a:gridCol w="700458"/>
                <a:gridCol w="684076"/>
                <a:gridCol w="684076"/>
                <a:gridCol w="684076"/>
                <a:gridCol w="684076"/>
              </a:tblGrid>
              <a:tr h="3281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Общее кол-во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Мальчиков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Девочек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Изучают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Физ. группа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7095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Английский язык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Осн.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1 -- 4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2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850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5 -- 9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71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>
                          <a:solidFill>
                            <a:srgbClr val="111111"/>
                          </a:solidFill>
                          <a:effectLst/>
                          <a:latin typeface="PT Sans Caption"/>
                          <a:ea typeface="Times New Roman"/>
                          <a:cs typeface="Times New Roman"/>
                        </a:rPr>
                        <a:t>ИТОГО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275"/>
                        </a:spcAft>
                      </a:pPr>
                      <a:r>
                        <a:rPr lang="ru-RU" sz="900" b="1" dirty="0" smtClean="0">
                          <a:solidFill>
                            <a:srgbClr val="11111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19050" marB="1905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55576" y="0"/>
            <a:ext cx="30243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>Итоговые данные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PT Sans Caption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87709648"/>
              </p:ext>
            </p:extLst>
          </p:nvPr>
        </p:nvGraphicFramePr>
        <p:xfrm>
          <a:off x="4355976" y="2060848"/>
          <a:ext cx="4576089" cy="3253740"/>
        </p:xfrm>
        <a:graphic>
          <a:graphicData uri="http://schemas.openxmlformats.org/drawingml/2006/table">
            <a:tbl>
              <a:tblPr/>
              <a:tblGrid>
                <a:gridCol w="1525363"/>
                <a:gridCol w="1525363"/>
                <a:gridCol w="1525363"/>
              </a:tblGrid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Класс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% успеваемости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% качества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3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5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0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6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100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7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>
                          <a:effectLst/>
                        </a:rPr>
                        <a:t>100,0</a:t>
                      </a: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50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effectLst/>
                        </a:rPr>
                        <a:t>                     9</a:t>
                      </a:r>
                      <a:endParaRPr lang="ru-RU" sz="1600" b="0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effectLst/>
                        </a:rPr>
                        <a:t>           100,0</a:t>
                      </a:r>
                      <a:endParaRPr lang="ru-RU" sz="1600" b="0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effectLst/>
                        </a:rPr>
                        <a:t>          0</a:t>
                      </a:r>
                      <a:endParaRPr lang="ru-RU" sz="1600" b="0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482"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</a:txBody>
                  <a:tcPr marL="38100" marR="38100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5- 9 </a:t>
                      </a:r>
                      <a:r>
                        <a:rPr lang="ru-RU" sz="1600" b="1" dirty="0" err="1">
                          <a:effectLst/>
                        </a:rPr>
                        <a:t>кл</a:t>
                      </a:r>
                      <a:r>
                        <a:rPr lang="ru-RU" sz="1600" b="1" dirty="0">
                          <a:effectLst/>
                        </a:rPr>
                        <a:t>.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100,0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38</a:t>
                      </a:r>
                      <a:endParaRPr lang="ru-RU" sz="16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  <a:tr h="237791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Итого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100,0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38</a:t>
                      </a:r>
                      <a:endParaRPr lang="ru-RU" sz="16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427984" y="141277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PT Sans Caption" charset="0"/>
                <a:cs typeface="Arial" pitchFamily="34" charset="0"/>
              </a:rPr>
              <a:t>Сводный отчет об успеваемости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rgbClr val="002060"/>
                </a:solidFill>
                <a:latin typeface="PT Sans Caption" charset="0"/>
                <a:cs typeface="Arial" pitchFamily="34" charset="0"/>
              </a:rPr>
              <a:t> и качестве обучения по школе</a:t>
            </a:r>
          </a:p>
        </p:txBody>
      </p:sp>
    </p:spTree>
    <p:extLst>
      <p:ext uri="{BB962C8B-B14F-4D97-AF65-F5344CB8AC3E}">
        <p14:creationId xmlns="" xmlns:p14="http://schemas.microsoft.com/office/powerpoint/2010/main" val="4094346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3684217"/>
              </p:ext>
            </p:extLst>
          </p:nvPr>
        </p:nvGraphicFramePr>
        <p:xfrm>
          <a:off x="35496" y="26799"/>
          <a:ext cx="8322718" cy="66201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78959"/>
                <a:gridCol w="1644960"/>
                <a:gridCol w="509154"/>
                <a:gridCol w="615229"/>
                <a:gridCol w="481411"/>
                <a:gridCol w="646237"/>
                <a:gridCol w="650316"/>
                <a:gridCol w="657657"/>
                <a:gridCol w="665817"/>
                <a:gridCol w="1072978"/>
              </a:tblGrid>
              <a:tr h="764127">
                <a:tc gridSpan="10"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Результаты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государственной итоговой аттестации выпускников 9 класса</a:t>
                      </a:r>
                      <a:endParaRPr lang="ru-RU" sz="16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 marL="62441" marR="62441" marT="31221" marB="31221"/>
                </a:tc>
              </a:tr>
              <a:tr h="332065"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Учебный год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Учебные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Все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gridSpan="6"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Количество выпускников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Средний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предметы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го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gridSpan="2"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</a:rPr>
                        <a:t>сдававш</a:t>
                      </a:r>
                      <a:r>
                        <a:rPr lang="ru-RU" sz="1100" dirty="0" smtClean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«5»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«4»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«3»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«2»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балл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2076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чел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1100" dirty="0" smtClean="0">
                          <a:effectLst/>
                        </a:rPr>
                        <a:t>%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(</a:t>
                      </a:r>
                      <a:r>
                        <a:rPr lang="ru-RU" sz="1100" dirty="0" smtClean="0">
                          <a:effectLst/>
                        </a:rPr>
                        <a:t>чел)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166032"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2015-2016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Математика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166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Русский язык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Обществознание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2016-2017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Математика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Русский язык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Биология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Обществознание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effectLst/>
                          <a:latin typeface="Tahoma"/>
                          <a:ea typeface="Tahoma"/>
                        </a:rPr>
                        <a:t>2023-2024</a:t>
                      </a:r>
                      <a:endParaRPr lang="ru-RU" sz="1100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Математика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Биология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Обществознание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  <a:ea typeface="Tahoma"/>
                        </a:rPr>
                        <a:t>2018-2019</a:t>
                      </a: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Математика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18,8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Русский язык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32,3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Биология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  <a:tr h="33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000000"/>
                        </a:solidFill>
                        <a:effectLst/>
                        <a:latin typeface="Tahoma"/>
                        <a:ea typeface="Tahoma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Обществознание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889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  <a:tc>
                  <a:txBody>
                    <a:bodyPr/>
                    <a:lstStyle/>
                    <a:p>
                      <a:pPr marL="76200" algn="l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36" marR="4336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968196" y="35801"/>
            <a:ext cx="2936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  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74287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0"/>
            <a:ext cx="9175711" cy="6872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0" y="548680"/>
            <a:ext cx="5814392" cy="350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8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dirty="0" smtClean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3200" dirty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Д</a:t>
            </a:r>
            <a:r>
              <a:rPr lang="ru-RU" sz="3200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ень Знаний</a:t>
            </a:r>
            <a:endParaRPr lang="ru-RU" sz="3200" dirty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dirty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sz="11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0070C0"/>
              </a:solidFill>
              <a:latin typeface="Monotype Corsiva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70C0"/>
                </a:solidFill>
                <a:latin typeface="Monotype Corsiva"/>
                <a:ea typeface="Calibri"/>
                <a:cs typeface="Times New Roman"/>
              </a:rPr>
              <a:t> </a:t>
            </a:r>
            <a:endParaRPr lang="ru-RU" sz="11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5373216"/>
            <a:ext cx="167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Борисова В.Е.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4909952" cy="32702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99165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29" y="4275"/>
            <a:ext cx="9036496" cy="1600200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/>
              <a:t>Урок: Россия - родина моя. </a:t>
            </a:r>
            <a:br>
              <a:rPr lang="ru-RU" sz="3600" dirty="0" smtClean="0"/>
            </a:br>
            <a:r>
              <a:rPr lang="ru-RU" sz="2700" dirty="0" smtClean="0"/>
              <a:t>(</a:t>
            </a:r>
            <a:r>
              <a:rPr lang="ru-RU" sz="2700" dirty="0" err="1" smtClean="0"/>
              <a:t>Манджиева</a:t>
            </a:r>
            <a:r>
              <a:rPr lang="ru-RU" sz="2700" dirty="0" smtClean="0"/>
              <a:t> С.В.)</a:t>
            </a:r>
            <a:endParaRPr lang="ru-RU" sz="27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29540"/>
            <a:ext cx="8496944" cy="56559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430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02" y="319860"/>
            <a:ext cx="8722785" cy="58063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74987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1143000"/>
          </a:xfrm>
        </p:spPr>
        <p:txBody>
          <a:bodyPr/>
          <a:lstStyle/>
          <a:p>
            <a:r>
              <a:rPr lang="ru-RU" dirty="0" smtClean="0"/>
              <a:t>Субботники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268760"/>
            <a:ext cx="7920880" cy="5272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414589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2782"/>
            <a:ext cx="6408712" cy="64087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937834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8640"/>
            <a:ext cx="6192688" cy="619268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569173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35700"/>
            <a:ext cx="8229600" cy="8004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Противопожарная безопасность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5544616" cy="5544616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10543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653136"/>
            <a:ext cx="73507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Тренировка по противопожарной безопасности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-315416"/>
            <a:ext cx="6799334" cy="4525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3836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12" y="188640"/>
            <a:ext cx="8280920" cy="720080"/>
          </a:xfrm>
        </p:spPr>
        <p:txBody>
          <a:bodyPr>
            <a:noAutofit/>
          </a:bodyPr>
          <a:lstStyle/>
          <a:p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5557" y="253259"/>
            <a:ext cx="8352928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Тема </a:t>
            </a:r>
            <a:r>
              <a:rPr lang="ru-RU" sz="1200" b="1" dirty="0" smtClean="0">
                <a:latin typeface="Times New Roman"/>
                <a:ea typeface="Calibri"/>
                <a:cs typeface="Times New Roman"/>
              </a:rPr>
              <a:t>2023-2024 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учебного года:</a:t>
            </a:r>
          </a:p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 «Формирование компетентности учителя и ученика как фактор повышения качества образования». </a:t>
            </a:r>
            <a:endParaRPr lang="ru-RU" sz="1200" b="1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200" b="1" dirty="0">
                <a:latin typeface="Times New Roman"/>
                <a:ea typeface="Calibri"/>
                <a:cs typeface="Times New Roman"/>
              </a:rPr>
              <a:t>  Целью работы школы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является удовлетворение запросов и потребностей социальных заказчиков образовательного учреждения, ориентированных на формирование современного человека – личности, реализующей здоровый образ жизни, с развитыми интеллектуальными и творческими способностями, высоким уровнем информационной культуры, со сформированными ключевыми компетенциями и потребностью в непрерывном образовании; с активной гражданской позицией, ориентированной на общечеловеческие и национальные ценности и идеалы; способной к профессиональному и личностному самоопределению в условиях развитого демократического правового общества, рыночной экономики, способной достичь личной успешности.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Для достижения этой цели школа решает следующие </a:t>
            </a:r>
            <a:r>
              <a:rPr lang="ru-RU" sz="1200" b="1" dirty="0">
                <a:latin typeface="Times New Roman"/>
                <a:ea typeface="Calibri"/>
                <a:cs typeface="Times New Roman"/>
              </a:rPr>
              <a:t>задачи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: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 • Повышение качества образования на всех уровнях обучения;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• Реализация </a:t>
            </a:r>
            <a:r>
              <a:rPr lang="ru-RU" sz="1200" dirty="0" err="1">
                <a:latin typeface="Times New Roman"/>
                <a:ea typeface="Calibri"/>
                <a:cs typeface="Times New Roman"/>
              </a:rPr>
              <a:t>компетентностного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системно- </a:t>
            </a:r>
            <a:r>
              <a:rPr lang="ru-RU" sz="1200" dirty="0" err="1">
                <a:latin typeface="Times New Roman"/>
                <a:ea typeface="Calibri"/>
                <a:cs typeface="Times New Roman"/>
              </a:rPr>
              <a:t>деятельностного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подхода в образовании, обеспечение уровня предметной </a:t>
            </a:r>
            <a:r>
              <a:rPr lang="ru-RU" sz="1200" dirty="0" err="1">
                <a:latin typeface="Times New Roman"/>
                <a:ea typeface="Calibri"/>
                <a:cs typeface="Times New Roman"/>
              </a:rPr>
              <a:t>обученности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соответствующего требованиям стандартов;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• Продолжение работы по реализации ФГОС НОО и ФГОС ООО;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▪ Внедрение информационно- коммуникативных технологий , инновационных технологий в учебно- воспитательную деятельность образовательного процесса.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▪ Создание и поддержка интересной и развивающей среды, направленной на успешное развитие и социализацию школьников. 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Calibri"/>
                <a:cs typeface="Times New Roman"/>
              </a:rPr>
              <a:t>▪ Сохранение и укрепление здоровья обучающихся. 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8551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Обнаружено взрывное устройство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84" y="1196752"/>
            <a:ext cx="7895855" cy="53062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8408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579296" cy="36004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Неделя безопасности </a:t>
            </a:r>
            <a:r>
              <a:rPr lang="ru-RU" sz="4000" dirty="0"/>
              <a:t> </a:t>
            </a:r>
            <a:r>
              <a:rPr lang="ru-RU" sz="3600" dirty="0"/>
              <a:t>(</a:t>
            </a:r>
            <a:r>
              <a:rPr lang="ru-RU" sz="3600" dirty="0" err="1"/>
              <a:t>Карсакова</a:t>
            </a:r>
            <a:r>
              <a:rPr lang="ru-RU" sz="3600" dirty="0"/>
              <a:t> О.С.)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8760"/>
            <a:ext cx="8110221" cy="5398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12022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Единое родительское собрание</a:t>
            </a:r>
            <a:br>
              <a:rPr lang="ru-RU" sz="3600" dirty="0" smtClean="0"/>
            </a:br>
            <a:r>
              <a:rPr lang="ru-RU" sz="3600" dirty="0" smtClean="0"/>
              <a:t> в 9 классе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00200"/>
            <a:ext cx="5112568" cy="51125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5353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8012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sz="3600" dirty="0" smtClean="0"/>
              <a:t>Собеседование по русскому языку</a:t>
            </a:r>
            <a:br>
              <a:rPr lang="ru-RU" sz="3600" dirty="0" smtClean="0"/>
            </a:br>
            <a:r>
              <a:rPr lang="ru-RU" sz="3600" dirty="0" smtClean="0"/>
              <a:t>                       </a:t>
            </a:r>
            <a:r>
              <a:rPr lang="ru-RU" sz="2800" dirty="0" smtClean="0"/>
              <a:t>(Катаева Г.В., </a:t>
            </a:r>
            <a:r>
              <a:rPr lang="ru-RU" sz="2800" dirty="0" err="1" smtClean="0"/>
              <a:t>Карсакова</a:t>
            </a:r>
            <a:r>
              <a:rPr lang="ru-RU" sz="2800" dirty="0" smtClean="0"/>
              <a:t> О.С.)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96752"/>
            <a:ext cx="5328592" cy="53285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449716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День правовых знаний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                               </a:t>
            </a:r>
            <a:r>
              <a:rPr lang="ru-RU" sz="1600" dirty="0"/>
              <a:t>(</a:t>
            </a:r>
            <a:r>
              <a:rPr lang="ru-RU" sz="1600" dirty="0" err="1"/>
              <a:t>Карсакова</a:t>
            </a:r>
            <a:r>
              <a:rPr lang="ru-RU" sz="1600" dirty="0"/>
              <a:t> Г.С.)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484784"/>
            <a:ext cx="6799334" cy="45259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706910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Праздник «Золотая осень»</a:t>
            </a:r>
            <a:br>
              <a:rPr lang="ru-RU" sz="3600" dirty="0" smtClean="0"/>
            </a:br>
            <a:r>
              <a:rPr lang="ru-RU" sz="2800" dirty="0" smtClean="0"/>
              <a:t>(Борисова В.Е.)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6799334" cy="452596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27584" y="260648"/>
            <a:ext cx="69847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Palatino Linotype"/>
                <a:ea typeface="+mj-ea"/>
                <a:cs typeface="+mj-cs"/>
              </a:rPr>
              <a:t>Праздник «Золотая осень»</a:t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Palatino Linotype"/>
                <a:ea typeface="+mj-ea"/>
                <a:cs typeface="+mj-cs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uLnTx/>
                <a:uFillTx/>
                <a:latin typeface="Palatino Linotype"/>
                <a:ea typeface="+mj-ea"/>
                <a:cs typeface="+mj-cs"/>
              </a:rPr>
              <a:t>(Борисова В.Е.)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0973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День учителя. Концерт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</a:t>
            </a:r>
            <a:r>
              <a:rPr lang="ru-RU" sz="3100" dirty="0" smtClean="0"/>
              <a:t>(</a:t>
            </a:r>
            <a:r>
              <a:rPr lang="ru-RU" sz="3100" dirty="0" err="1" smtClean="0"/>
              <a:t>Манджиева</a:t>
            </a:r>
            <a:r>
              <a:rPr lang="ru-RU" sz="3100" dirty="0" smtClean="0"/>
              <a:t> С.В.)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391" y="44624"/>
            <a:ext cx="6931025" cy="171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705172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День пожилого человека </a:t>
            </a:r>
            <a:br>
              <a:rPr lang="ru-RU" sz="4000" dirty="0" smtClean="0"/>
            </a:br>
            <a:r>
              <a:rPr lang="ru-RU" sz="4000" dirty="0"/>
              <a:t> </a:t>
            </a:r>
            <a:r>
              <a:rPr lang="ru-RU" sz="4000" dirty="0" smtClean="0"/>
              <a:t>                           </a:t>
            </a:r>
            <a:r>
              <a:rPr lang="ru-RU" sz="3100" dirty="0" smtClean="0"/>
              <a:t>(Борисова В.Е., Катаева Г.В.)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22" y="1600199"/>
            <a:ext cx="7563586" cy="5034685"/>
          </a:xfrm>
        </p:spPr>
      </p:pic>
    </p:spTree>
    <p:extLst>
      <p:ext uri="{BB962C8B-B14F-4D97-AF65-F5344CB8AC3E}">
        <p14:creationId xmlns="" xmlns:p14="http://schemas.microsoft.com/office/powerpoint/2010/main" val="352951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Выставка детских поделок </a:t>
            </a:r>
            <a:br>
              <a:rPr lang="ru-RU" sz="4000" dirty="0" smtClean="0"/>
            </a:br>
            <a:r>
              <a:rPr lang="ru-RU" sz="4000" dirty="0" smtClean="0"/>
              <a:t>                                            </a:t>
            </a:r>
            <a:r>
              <a:rPr lang="ru-RU" sz="3100" dirty="0" smtClean="0"/>
              <a:t>(Борисова В.Е.)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247676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Защита проектов «Поэты- песенники»</a:t>
            </a:r>
            <a:br>
              <a:rPr lang="ru-RU" sz="3600" dirty="0" smtClean="0"/>
            </a:br>
            <a:r>
              <a:rPr lang="ru-RU" sz="3600" dirty="0" smtClean="0"/>
              <a:t>                                                  </a:t>
            </a:r>
            <a:r>
              <a:rPr lang="ru-RU" sz="2800" dirty="0" smtClean="0"/>
              <a:t>(Катаева Г.В.)</a:t>
            </a:r>
            <a:endParaRPr lang="ru-RU" sz="3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188474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692696"/>
            <a:ext cx="8568952" cy="424847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В 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основном задачи выполнены, наблюдается положительная динамика по большинству поставленных проблем. Результаты педагогического мониторинга по всем направлениям учебно-воспитательного процесса, его анализ   и диагностика показали, что: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 1. План работы выполнен в соответствии с поставленными на </a:t>
            </a: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2023-2024 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учебный год задачами.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2. Обязательный минимум содержания образования выполняется по всем предметам федерального компонента.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 3. Уровень и качество подготовки выпускников соответствует требованиям государственного образовательного стандарта в части выполнения образовательных программ.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4. Овладели стандартом образования и переведены в следующий класс 100% учащихся.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5. Показатели качественной успеваемости повысились в </a:t>
            </a: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2024-2025 учебном 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году в целом по школе. 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6. В образовательном учреждении созданы условия для развития личности учащихся; обеспечения достаточного уровня предметной </a:t>
            </a:r>
            <a:r>
              <a:rPr lang="ru-RU" sz="4800" dirty="0" err="1">
                <a:latin typeface="Times New Roman" pitchFamily="18" charset="0"/>
                <a:ea typeface="Calibri"/>
                <a:cs typeface="Times New Roman" pitchFamily="18" charset="0"/>
              </a:rPr>
              <a:t>обученности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; ведётся определенная работа по измерению, сохранению и укреплению здоровья обучающихся; созданы безопасные условия для их пребывания.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7. Школа успешно реализует ФГОС НОО и ФГОС ООО.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8. В образовательном учреждении ведётся планомерная работа по обеспечению оптимального уровня квалификации педагогических кадров, реализации </a:t>
            </a:r>
            <a:r>
              <a:rPr lang="ru-RU" sz="4800" dirty="0" err="1">
                <a:latin typeface="Times New Roman" pitchFamily="18" charset="0"/>
                <a:ea typeface="Calibri"/>
                <a:cs typeface="Times New Roman" pitchFamily="18" charset="0"/>
              </a:rPr>
              <a:t>компетентностного</a:t>
            </a: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 подхода в образовании.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9. Повысилась доля активных методик в образовательном процессе, внедряются информационно- коммуникативные технологии.  </a:t>
            </a:r>
          </a:p>
          <a:p>
            <a:pPr indent="180340" algn="just">
              <a:lnSpc>
                <a:spcPts val="1465"/>
              </a:lnSpc>
              <a:spcAft>
                <a:spcPts val="0"/>
              </a:spcAft>
            </a:pPr>
            <a:r>
              <a:rPr lang="ru-RU" sz="4800" dirty="0">
                <a:latin typeface="Times New Roman" pitchFamily="18" charset="0"/>
                <a:ea typeface="Calibri"/>
                <a:cs typeface="Times New Roman" pitchFamily="18" charset="0"/>
              </a:rPr>
              <a:t>В МКОУ «Северная ОШ» используются УМК в соответствии с требованиями учебных программ. Наблюдается единая линия по всем предметам с 1-го по 4-ый класс, с 5-го по 9-ый.  </a:t>
            </a:r>
            <a:r>
              <a:rPr lang="ru-RU" sz="48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3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300" dirty="0"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68498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Концерт для милых мам</a:t>
            </a:r>
            <a:br>
              <a:rPr lang="ru-RU" sz="4000" dirty="0" smtClean="0"/>
            </a:br>
            <a:r>
              <a:rPr lang="ru-RU" sz="4000" dirty="0" smtClean="0"/>
              <a:t>             </a:t>
            </a:r>
            <a:r>
              <a:rPr lang="ru-RU" sz="3100" dirty="0" smtClean="0"/>
              <a:t>(</a:t>
            </a:r>
            <a:r>
              <a:rPr lang="ru-RU" sz="3100" dirty="0" err="1" smtClean="0"/>
              <a:t>Манджиева</a:t>
            </a:r>
            <a:r>
              <a:rPr lang="ru-RU" sz="3100" dirty="0" smtClean="0"/>
              <a:t> С.В., </a:t>
            </a:r>
            <a:r>
              <a:rPr lang="ru-RU" sz="3100" dirty="0" err="1" smtClean="0"/>
              <a:t>Карсакова</a:t>
            </a:r>
            <a:r>
              <a:rPr lang="ru-RU" sz="3100" dirty="0" smtClean="0"/>
              <a:t> О.С.)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266002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День Сталинградской битвы </a:t>
            </a:r>
            <a:br>
              <a:rPr lang="ru-RU" sz="4000" dirty="0" smtClean="0"/>
            </a:br>
            <a:r>
              <a:rPr lang="ru-RU" sz="4000" dirty="0"/>
              <a:t> </a:t>
            </a:r>
            <a:r>
              <a:rPr lang="ru-RU" sz="4000" dirty="0" smtClean="0"/>
              <a:t>                                        </a:t>
            </a:r>
            <a:r>
              <a:rPr lang="ru-RU" sz="3100" dirty="0" smtClean="0"/>
              <a:t>(</a:t>
            </a:r>
            <a:r>
              <a:rPr lang="ru-RU" sz="3100" dirty="0" err="1" smtClean="0"/>
              <a:t>Карсакова</a:t>
            </a:r>
            <a:r>
              <a:rPr lang="ru-RU" sz="3100" dirty="0" smtClean="0"/>
              <a:t> Г.С.)</a:t>
            </a:r>
            <a:endParaRPr lang="ru-RU" sz="31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333" y="1600200"/>
            <a:ext cx="6799334" cy="4525963"/>
          </a:xfrm>
        </p:spPr>
      </p:pic>
    </p:spTree>
    <p:extLst>
      <p:ext uri="{BB962C8B-B14F-4D97-AF65-F5344CB8AC3E}">
        <p14:creationId xmlns="" xmlns:p14="http://schemas.microsoft.com/office/powerpoint/2010/main" val="172376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26" y="439580"/>
            <a:ext cx="8542930" cy="5686584"/>
          </a:xfrm>
        </p:spPr>
      </p:pic>
    </p:spTree>
    <p:extLst>
      <p:ext uri="{BB962C8B-B14F-4D97-AF65-F5344CB8AC3E}">
        <p14:creationId xmlns="" xmlns:p14="http://schemas.microsoft.com/office/powerpoint/2010/main" val="339583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72" y="342220"/>
            <a:ext cx="8684600" cy="5783944"/>
          </a:xfrm>
        </p:spPr>
      </p:pic>
    </p:spTree>
    <p:extLst>
      <p:ext uri="{BB962C8B-B14F-4D97-AF65-F5344CB8AC3E}">
        <p14:creationId xmlns="" xmlns:p14="http://schemas.microsoft.com/office/powerpoint/2010/main" val="254862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/>
              <a:t>Акция «Добро от меня»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838846"/>
            <a:ext cx="5688632" cy="5688632"/>
          </a:xfrm>
        </p:spPr>
      </p:pic>
    </p:spTree>
    <p:extLst>
      <p:ext uri="{BB962C8B-B14F-4D97-AF65-F5344CB8AC3E}">
        <p14:creationId xmlns="" xmlns:p14="http://schemas.microsoft.com/office/powerpoint/2010/main" val="80229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8072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Майский вальс  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dirty="0" err="1" smtClean="0">
                <a:solidFill>
                  <a:srgbClr val="0070C0"/>
                </a:solidFill>
              </a:rPr>
              <a:t>Карсакова</a:t>
            </a:r>
            <a:r>
              <a:rPr lang="ru-RU" sz="2800" dirty="0" smtClean="0">
                <a:solidFill>
                  <a:srgbClr val="0070C0"/>
                </a:solidFill>
              </a:rPr>
              <a:t> Г.С.)</a:t>
            </a:r>
            <a:br>
              <a:rPr lang="ru-RU" sz="2800" dirty="0" smtClean="0">
                <a:solidFill>
                  <a:srgbClr val="0070C0"/>
                </a:solidFill>
              </a:rPr>
            </a:b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4870"/>
            <a:ext cx="5616624" cy="5616624"/>
          </a:xfrm>
        </p:spPr>
      </p:pic>
    </p:spTree>
    <p:extLst>
      <p:ext uri="{BB962C8B-B14F-4D97-AF65-F5344CB8AC3E}">
        <p14:creationId xmlns="" xmlns:p14="http://schemas.microsoft.com/office/powerpoint/2010/main" val="2495853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smtClean="0"/>
              <a:t>Автопробег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692696"/>
            <a:ext cx="6048672" cy="6048672"/>
          </a:xfrm>
        </p:spPr>
      </p:pic>
    </p:spTree>
    <p:extLst>
      <p:ext uri="{BB962C8B-B14F-4D97-AF65-F5344CB8AC3E}">
        <p14:creationId xmlns="" xmlns:p14="http://schemas.microsoft.com/office/powerpoint/2010/main" val="38245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Музыкальный час (</a:t>
            </a:r>
            <a:r>
              <a:rPr lang="ru-RU" sz="3600" dirty="0">
                <a:solidFill>
                  <a:srgbClr val="0070C0"/>
                </a:solidFill>
              </a:rPr>
              <a:t>Катаева Г.В.)</a:t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3600" dirty="0" smtClean="0">
                <a:solidFill>
                  <a:srgbClr val="0070C0"/>
                </a:solidFill>
              </a:rPr>
              <a:t/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sz="3600" dirty="0">
                <a:solidFill>
                  <a:srgbClr val="0070C0"/>
                </a:solidFill>
              </a:rPr>
              <a:t> </a:t>
            </a:r>
            <a:r>
              <a:rPr lang="ru-RU" sz="3600" dirty="0" smtClean="0">
                <a:solidFill>
                  <a:srgbClr val="0070C0"/>
                </a:solidFill>
              </a:rPr>
              <a:t>                                                          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620688"/>
            <a:ext cx="5976664" cy="5976664"/>
          </a:xfrm>
        </p:spPr>
      </p:pic>
    </p:spTree>
    <p:extLst>
      <p:ext uri="{BB962C8B-B14F-4D97-AF65-F5344CB8AC3E}">
        <p14:creationId xmlns="" xmlns:p14="http://schemas.microsoft.com/office/powerpoint/2010/main" val="11637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1196752"/>
          </a:xfrm>
        </p:spPr>
        <p:txBody>
          <a:bodyPr/>
          <a:lstStyle/>
          <a:p>
            <a:r>
              <a:rPr lang="ru-RU" sz="3600" dirty="0" smtClean="0"/>
              <a:t>Перекресток цивилизаций</a:t>
            </a:r>
            <a:endParaRPr lang="ru-RU" sz="36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956724"/>
            <a:ext cx="8136905" cy="5424604"/>
          </a:xfrm>
        </p:spPr>
      </p:pic>
    </p:spTree>
    <p:extLst>
      <p:ext uri="{BB962C8B-B14F-4D97-AF65-F5344CB8AC3E}">
        <p14:creationId xmlns="" xmlns:p14="http://schemas.microsoft.com/office/powerpoint/2010/main" val="31107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6912768" cy="1258493"/>
          </a:xfrm>
        </p:spPr>
        <p:txBody>
          <a:bodyPr/>
          <a:lstStyle/>
          <a:p>
            <a:pPr marL="0" indent="0" algn="ctr">
              <a:buNone/>
            </a:pPr>
            <a:r>
              <a:rPr lang="ru-RU" b="0" dirty="0">
                <a:solidFill>
                  <a:srgbClr val="002060"/>
                </a:solidFill>
              </a:rPr>
              <a:t>Задачи МКОУ «Северная ОШ»  </a:t>
            </a:r>
            <a:r>
              <a:rPr lang="ru-RU" b="0" dirty="0" smtClean="0">
                <a:solidFill>
                  <a:srgbClr val="002060"/>
                </a:solidFill>
              </a:rPr>
              <a:t/>
            </a:r>
            <a:br>
              <a:rPr lang="ru-RU" b="0" dirty="0" smtClean="0">
                <a:solidFill>
                  <a:srgbClr val="002060"/>
                </a:solidFill>
              </a:rPr>
            </a:br>
            <a:r>
              <a:rPr lang="ru-RU" b="0" smtClean="0">
                <a:solidFill>
                  <a:srgbClr val="002060"/>
                </a:solidFill>
              </a:rPr>
              <a:t>на 2024-2025 </a:t>
            </a:r>
            <a:r>
              <a:rPr lang="ru-RU" b="0" dirty="0">
                <a:solidFill>
                  <a:srgbClr val="002060"/>
                </a:solidFill>
              </a:rPr>
              <a:t>учебный год</a:t>
            </a:r>
            <a:br>
              <a:rPr lang="ru-RU" b="0" dirty="0">
                <a:solidFill>
                  <a:srgbClr val="002060"/>
                </a:solidFill>
              </a:rPr>
            </a:b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1916832"/>
            <a:ext cx="6768752" cy="3672408"/>
          </a:xfrm>
        </p:spPr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/>
              <a:t>. Создание комфортных условий успешного обучения каждого ученика: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Формирование у учащихся школы устойчивых познавательных интересов;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Повышение качества обучения школьников за счет освоения технологий, обеспечивающих успешность самостоятельной работы каждого ученика;</a:t>
            </a:r>
          </a:p>
          <a:p>
            <a:r>
              <a:rPr lang="ru-RU" dirty="0"/>
              <a:t>2.  Внедрение принципов личностно ориентированного подхода в обучении:  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Усиление мотивации педагогов на освоение инновационных педагогических технологий обучения и воспитания;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Обеспечение оптимального уровня квалификации педагогических кадров, необходимого для успешного развития школы;</a:t>
            </a:r>
          </a:p>
          <a:p>
            <a:pPr marL="285750" lvl="0" indent="-285750">
              <a:buFont typeface="Wingdings" pitchFamily="2" charset="2"/>
              <a:buChar char="§"/>
            </a:pPr>
            <a:r>
              <a:rPr lang="ru-RU" dirty="0"/>
              <a:t>Формирование системы диагностики интересов, творческих возможностей и развитие личности школьника и учителя как основы перевода учебного процесса в учебно-исследовательскую деятельность.</a:t>
            </a:r>
          </a:p>
        </p:txBody>
      </p:sp>
    </p:spTree>
    <p:extLst>
      <p:ext uri="{BB962C8B-B14F-4D97-AF65-F5344CB8AC3E}">
        <p14:creationId xmlns="" xmlns:p14="http://schemas.microsoft.com/office/powerpoint/2010/main" val="2084480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030" y="2276872"/>
            <a:ext cx="566355" cy="113819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69040" y="24431"/>
            <a:ext cx="6307216" cy="884289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9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образовательного процесса</a:t>
            </a:r>
          </a:p>
          <a:p>
            <a:pPr algn="ctr"/>
            <a:endParaRPr lang="ru-RU" sz="16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9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Образовательные программы</a:t>
            </a:r>
            <a:endParaRPr lang="ru-RU" sz="29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3920622"/>
              </p:ext>
            </p:extLst>
          </p:nvPr>
        </p:nvGraphicFramePr>
        <p:xfrm>
          <a:off x="179512" y="980728"/>
          <a:ext cx="7200800" cy="1296144"/>
        </p:xfrm>
        <a:graphic>
          <a:graphicData uri="http://schemas.openxmlformats.org/drawingml/2006/table">
            <a:tbl>
              <a:tblPr firstRow="1" firstCol="1" bandRow="1"/>
              <a:tblGrid>
                <a:gridCol w="337514"/>
                <a:gridCol w="3070008"/>
                <a:gridCol w="2250249"/>
                <a:gridCol w="1543029"/>
              </a:tblGrid>
              <a:tr h="5146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№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Наименование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Нормативный срок обучения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3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Начальное образование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Основное общее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образование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Общеобразовательная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Общеобразовательная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Times New Roman"/>
                        </a:rPr>
                        <a:t>4 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года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/>
                          <a:ea typeface="Times New Roman"/>
                        </a:rPr>
                        <a:t>5 лет</a:t>
                      </a:r>
                    </a:p>
                  </a:txBody>
                  <a:tcPr marL="48882" marR="4888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27584" y="2312474"/>
            <a:ext cx="51666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Обучение  ведётся на русском языке.</a:t>
            </a:r>
          </a:p>
          <a:p>
            <a:endParaRPr lang="ru-RU" sz="16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Продолжительность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учебного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года: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класс – 33 недели 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2 - 9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классы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34 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недели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Продолжительность каникул в течение учебного года составляет не менее 30 календарных дней</a:t>
            </a:r>
          </a:p>
        </p:txBody>
      </p:sp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193" y="2342417"/>
            <a:ext cx="3005373" cy="2146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504" y="4166158"/>
            <a:ext cx="57606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6575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4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Основные  </a:t>
            </a:r>
            <a:r>
              <a:rPr lang="ru-RU" altLang="ru-RU" sz="14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направления внеурочной </a:t>
            </a:r>
            <a:r>
              <a:rPr lang="ru-RU" altLang="ru-RU" sz="14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деятельности</a:t>
            </a:r>
            <a:endParaRPr lang="ru-RU" altLang="ru-RU" sz="1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4186565"/>
              </p:ext>
            </p:extLst>
          </p:nvPr>
        </p:nvGraphicFramePr>
        <p:xfrm>
          <a:off x="440094" y="4581128"/>
          <a:ext cx="7948329" cy="19856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483834"/>
                <a:gridCol w="4464495"/>
              </a:tblGrid>
              <a:tr h="72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Times New Roman"/>
                        </a:rPr>
                        <a:t>Направление внеурочной деятельности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  <a:latin typeface="Times New Roman"/>
                          <a:ea typeface="Times New Roman"/>
                        </a:rPr>
                        <a:t>Классный час, кружок, экскурсия, соревнование, научные и поисковые исследования, общественно-полезная практика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Художественно-эстетическое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«Юный художник»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«Деревенские посиделки»  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Социальное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«ЮИД»</a:t>
                      </a: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4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</a:rPr>
                        <a:t>«ДЮП»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8863" marR="58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878267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 Публичный доклад    2015-2016 уч.год   МКОУ «Краснонивинская СОШ» 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52" t="55163"/>
          <a:stretch/>
        </p:blipFill>
        <p:spPr bwMode="auto">
          <a:xfrm>
            <a:off x="7217262" y="4725144"/>
            <a:ext cx="1910990" cy="20499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60648"/>
            <a:ext cx="612068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Социальный паспорт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количество учащихся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количество классов-комплектов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количество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семей–7;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учащихся из многодетных семей –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оличество учащихся из малообеспеченных семей –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пекаемые дети –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 – инвалиды –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ети, получающие горячие обеды (буфет) - 0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 на учёте в КДН, ПДН - 0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ети на ВШК - 0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еполные семьи – 1</a:t>
            </a:r>
          </a:p>
          <a:p>
            <a:pPr marL="285750" indent="-285750">
              <a:buFontTx/>
              <a:buChar char="-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336" y="1844824"/>
            <a:ext cx="4128459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C:\Users\BOSS\Desktop\день здоровья2\26.10.2018 Праздник Золотая осень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33" y="3313041"/>
            <a:ext cx="4338350" cy="2889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142999" y="642918"/>
            <a:ext cx="3346704" cy="356332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303302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748750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наличии оборудованных учебных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кабинетов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Оснащение учебных кабинетов обеспечивается оборудованием автоматизированных рабочих мест учителя и обучающихся, а также набором традиционной учебной техники для обеспечения образовательной деятельности. Традиционные средства обучения по предметным областям содержат различные средства наглядности, а также лабораторное и демонстрационное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приборы и инструменты для проведения натуральных экспериментов и т.д.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260648"/>
            <a:ext cx="6174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Условия осуществления</a:t>
            </a:r>
            <a:r>
              <a:rPr lang="ru-RU" dirty="0">
                <a:solidFill>
                  <a:srgbClr val="002060"/>
                </a:solidFill>
              </a:rPr>
              <a:t> </a:t>
            </a:r>
            <a:r>
              <a:rPr lang="ru-RU" b="1" dirty="0">
                <a:solidFill>
                  <a:srgbClr val="002060"/>
                </a:solidFill>
              </a:rPr>
              <a:t>образовательного процесса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837542"/>
              </p:ext>
            </p:extLst>
          </p:nvPr>
        </p:nvGraphicFramePr>
        <p:xfrm>
          <a:off x="467544" y="3789042"/>
          <a:ext cx="4392488" cy="25533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39309"/>
                <a:gridCol w="1453179"/>
              </a:tblGrid>
              <a:tr h="5094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</a:t>
                      </a:r>
                      <a:r>
                        <a:rPr lang="ru-RU" sz="1200" dirty="0" smtClean="0">
                          <a:effectLst/>
                        </a:rPr>
                        <a:t>техники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094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Общее количество компьютеров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Из них: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приобретенных за последний год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Используются в учебных  целях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Мультимедийный проектор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Принтеры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471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Сканеры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609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Интерактивные  доски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504" y="3170067"/>
            <a:ext cx="675049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969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Arial" pitchFamily="34" charset="0"/>
              </a:rPr>
              <a:t>Оснащенность образовательного учреждения компьютерами и оргтехникой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 descr="DSC017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483007"/>
            <a:ext cx="4499992" cy="3374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98679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668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4139" y="3068960"/>
            <a:ext cx="633670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Сведения о наличии библиотеки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Имеется библиотека. Общий фонд библиотеки - 2670 экземпляров, в числе их учебная, учебно-методическая, художественная справочная литература. Перечень учебников формируется на основе новых требований к современному УМК, который включает в себя учебник, печатные и электронные материалы для обучающихся, методические материалы для учителей. Библиотечный фонд укомплектован печатными изданиями и постепенно укомплектовывается электронными изданиями основной учебной литературы по всем образовательным областям учебного плана. Состав книжного фонда постоянно обновляется. В связи с переходом на ФГОС возникла необходимость в регулярном комплектовании, обновлении учебно-методической литературы, отвечающей новым требованиям.</a:t>
            </a:r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6565"/>
            <a:ext cx="4867630" cy="27380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7438881" y="4077072"/>
            <a:ext cx="1656185" cy="2592288"/>
          </a:xfrm>
          <a:prstGeom prst="rect">
            <a:avLst/>
          </a:prstGeom>
        </p:spPr>
      </p:pic>
      <p:pic>
        <p:nvPicPr>
          <p:cNvPr id="7" name="Объект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11271"/>
            <a:ext cx="3782947" cy="2837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602580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16" y="3543188"/>
            <a:ext cx="4064153" cy="2703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0" y="4372168"/>
            <a:ext cx="853480" cy="52922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176700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44624"/>
            <a:ext cx="351013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Объекты спорта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портивная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площадка.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спортивной площадке есть зоны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для игры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волейбол, в баскетбол, в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минифутбол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а также установлены турник, шведская стенка, брусья. Для проведения занятий по физической культуре имеется: стойка с планкой для прыжков в высоту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стол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теннисный, канат, маты, мячи волейбольные, мячи футбольные, мячи баскетбольные, мячи для метания, скамейка гимнастическая, коврики, обручи, скакалки, кегли, мячи-прыгуны, гимнастические палки.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64088" y="2924944"/>
            <a:ext cx="3600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питания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обучающихся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Организация питания обучающихся осуществляется Учреждением на базе школьного буфета на 20 посадочных мест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соответствующего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санитарно-эпидемиологическим требованиям. Расписание занятий предусматривает перерыв достаточной продолжительности для питания обучающихся. Обеспечение питанием обучающихся за счет бюджетных ассигнований осуществляется в случаях и в порядке, которые установлены органами государственной власти, органами местного самоуправления.</a:t>
            </a:r>
          </a:p>
        </p:txBody>
      </p:sp>
      <p:pic>
        <p:nvPicPr>
          <p:cNvPr id="2050" name="Picture 2" descr="C:\Users\BOSS\Desktop\день здоровья2\IMG_00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906" y="215328"/>
            <a:ext cx="3960372" cy="2637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24825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dirty="0">
                <a:solidFill>
                  <a:srgbClr val="002060"/>
                </a:solidFill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Кадровое обеспечение образовательного процесса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="" xmlns:p14="http://schemas.microsoft.com/office/powerpoint/2010/main" val="3543998230"/>
              </p:ext>
            </p:extLst>
          </p:nvPr>
        </p:nvGraphicFramePr>
        <p:xfrm>
          <a:off x="323528" y="548680"/>
          <a:ext cx="8136904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97833996"/>
              </p:ext>
            </p:extLst>
          </p:nvPr>
        </p:nvGraphicFramePr>
        <p:xfrm>
          <a:off x="4991462" y="2996952"/>
          <a:ext cx="4124294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1520" y="3068960"/>
            <a:ext cx="4860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 динамики профессионального уровня учителей в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2023-2024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учебном году: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учителей 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60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%) имеет высшее педагогическое образование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учителей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(40 %) имеют среднее профессиональное образование.</a:t>
            </a:r>
          </a:p>
          <a:p>
            <a:pPr marL="285750" indent="-2857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творчески работающие учителя, владеющие современными образовательными технологиями и методиками, эффективно применяющие их в практической профессиональной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деятельности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0718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2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2012</TotalTime>
  <Words>1330</Words>
  <Application>Microsoft Office PowerPoint</Application>
  <PresentationFormat>Экран (4:3)</PresentationFormat>
  <Paragraphs>445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39</vt:i4>
      </vt:variant>
    </vt:vector>
  </HeadingPairs>
  <TitlesOfParts>
    <vt:vector size="51" baseType="lpstr">
      <vt:lpstr>Воздушный поток</vt:lpstr>
      <vt:lpstr>1_Исполнительная</vt:lpstr>
      <vt:lpstr>2_Исполнительная</vt:lpstr>
      <vt:lpstr>3_Исполнительная</vt:lpstr>
      <vt:lpstr>4_Исполнительная</vt:lpstr>
      <vt:lpstr>6_Исполнительная</vt:lpstr>
      <vt:lpstr>7_Исполнительная</vt:lpstr>
      <vt:lpstr>8_Исполнительная</vt:lpstr>
      <vt:lpstr>9_Исполнительная</vt:lpstr>
      <vt:lpstr>11_Исполнительная</vt:lpstr>
      <vt:lpstr>12_Исполнительная</vt:lpstr>
      <vt:lpstr>14_Исполнительная</vt:lpstr>
      <vt:lpstr>муниципальное казённое общеобразовательное учреждение  «Северная основная школа»  Светлоярского муниципального района Волгоградской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Кадровое обеспечение образовательного процесса</vt:lpstr>
      <vt:lpstr>Итоговые данные     </vt:lpstr>
      <vt:lpstr>Слайд 11</vt:lpstr>
      <vt:lpstr>Слайд 12</vt:lpstr>
      <vt:lpstr>Урок: Россия - родина моя.  (Манджиева С.В.)</vt:lpstr>
      <vt:lpstr>Слайд 14</vt:lpstr>
      <vt:lpstr>Субботники</vt:lpstr>
      <vt:lpstr>Слайд 16</vt:lpstr>
      <vt:lpstr>Слайд 17</vt:lpstr>
      <vt:lpstr>Противопожарная безопасность</vt:lpstr>
      <vt:lpstr>Тренировка по противопожарной безопасности</vt:lpstr>
      <vt:lpstr>Обнаружено взрывное устройство</vt:lpstr>
      <vt:lpstr>Неделя безопасности  (Карсакова О.С.) </vt:lpstr>
      <vt:lpstr>Единое родительское собрание  в 9 классе</vt:lpstr>
      <vt:lpstr>Собеседование по русскому языку                        (Катаева Г.В., Карсакова О.С.)</vt:lpstr>
      <vt:lpstr>День правовых знаний                                 (Карсакова Г.С.)      </vt:lpstr>
      <vt:lpstr>Праздник «Золотая осень» (Борисова В.Е.)</vt:lpstr>
      <vt:lpstr>День учителя. Концерт                                (Манджиева С.В.)</vt:lpstr>
      <vt:lpstr>День пожилого человека                              (Борисова В.Е., Катаева Г.В.)</vt:lpstr>
      <vt:lpstr>Выставка детских поделок                                              (Борисова В.Е.)</vt:lpstr>
      <vt:lpstr>Защита проектов «Поэты- песенники»                                                   (Катаева Г.В.)</vt:lpstr>
      <vt:lpstr>Концерт для милых мам              (Манджиева С.В., Карсакова О.С.)</vt:lpstr>
      <vt:lpstr>День Сталинградской битвы                                           (Карсакова Г.С.)</vt:lpstr>
      <vt:lpstr>Слайд 32</vt:lpstr>
      <vt:lpstr>Слайд 33</vt:lpstr>
      <vt:lpstr>Акция «Добро от меня»</vt:lpstr>
      <vt:lpstr>Майский вальс   (Карсакова Г.С.) </vt:lpstr>
      <vt:lpstr>Автопробег </vt:lpstr>
      <vt:lpstr>Музыкальный час (Катаева Г.В.)                                                             </vt:lpstr>
      <vt:lpstr>Перекресток цивилизаций</vt:lpstr>
      <vt:lpstr>Задачи МКОУ «Северная ОШ»   на 2024-2025 учебный год 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Света</cp:lastModifiedBy>
  <cp:revision>131</cp:revision>
  <cp:lastPrinted>2017-05-25T11:33:59Z</cp:lastPrinted>
  <dcterms:created xsi:type="dcterms:W3CDTF">2017-05-23T09:35:08Z</dcterms:created>
  <dcterms:modified xsi:type="dcterms:W3CDTF">2025-04-29T07:19:34Z</dcterms:modified>
</cp:coreProperties>
</file>